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70" r:id="rId3"/>
    <p:sldId id="258" r:id="rId4"/>
    <p:sldId id="289" r:id="rId5"/>
    <p:sldId id="271" r:id="rId6"/>
    <p:sldId id="260" r:id="rId7"/>
    <p:sldId id="272" r:id="rId8"/>
    <p:sldId id="290" r:id="rId9"/>
    <p:sldId id="273" r:id="rId10"/>
    <p:sldId id="292" r:id="rId11"/>
    <p:sldId id="261" r:id="rId12"/>
    <p:sldId id="262" r:id="rId13"/>
    <p:sldId id="265" r:id="rId14"/>
    <p:sldId id="274" r:id="rId15"/>
    <p:sldId id="275" r:id="rId16"/>
    <p:sldId id="276" r:id="rId17"/>
    <p:sldId id="277" r:id="rId18"/>
    <p:sldId id="267" r:id="rId19"/>
    <p:sldId id="278" r:id="rId20"/>
    <p:sldId id="291" r:id="rId21"/>
    <p:sldId id="279" r:id="rId22"/>
    <p:sldId id="280" r:id="rId23"/>
    <p:sldId id="294" r:id="rId24"/>
    <p:sldId id="281" r:id="rId25"/>
    <p:sldId id="282" r:id="rId26"/>
    <p:sldId id="295" r:id="rId27"/>
    <p:sldId id="283" r:id="rId28"/>
    <p:sldId id="297" r:id="rId29"/>
    <p:sldId id="298" r:id="rId30"/>
    <p:sldId id="286" r:id="rId31"/>
    <p:sldId id="296" r:id="rId32"/>
    <p:sldId id="287" r:id="rId33"/>
    <p:sldId id="300" r:id="rId34"/>
    <p:sldId id="288" r:id="rId35"/>
    <p:sldId id="301" r:id="rId36"/>
    <p:sldId id="284" r:id="rId37"/>
    <p:sldId id="299" r:id="rId38"/>
    <p:sldId id="302" r:id="rId39"/>
    <p:sldId id="293" r:id="rId40"/>
  </p:sldIdLst>
  <p:sldSz cx="12192000" cy="6858000"/>
  <p:notesSz cx="6858000" cy="9144000"/>
  <p:embeddedFontLs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Poppins" pitchFamily="2" charset="77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79078"/>
  </p:normalViewPr>
  <p:slideViewPr>
    <p:cSldViewPr snapToGrid="0">
      <p:cViewPr varScale="1">
        <p:scale>
          <a:sx n="95" d="100"/>
          <a:sy n="95" d="100"/>
        </p:scale>
        <p:origin x="8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4FE051D5-9352-921A-DD3A-62E579E27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1097B209-7CB9-0FF4-2218-CF0530A1D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b="1" dirty="0"/>
              <a:t>Be ridiculously specific</a:t>
            </a:r>
            <a:r>
              <a:rPr lang="en-US" dirty="0"/>
              <a:t> Never say “make it better.” Say exactly what you want: tone, length, structure, audience, format, constraints, and examples of what “good” looks like. </a:t>
            </a:r>
          </a:p>
          <a:p>
            <a:r>
              <a:rPr lang="en-US" b="1" dirty="0"/>
              <a:t>Assign a strong role/persona up front</a:t>
            </a:r>
            <a:r>
              <a:rPr lang="en-US" dirty="0"/>
              <a:t> Start with: “You are an expert [role] with 15 years of experience who explains things clearly and never uses fluff.” This single line often doubles output quality. </a:t>
            </a:r>
          </a:p>
          <a:p>
            <a:r>
              <a:rPr lang="en-US" b="1" dirty="0"/>
              <a:t>Use Chain-of-Thought by default for anything complex</a:t>
            </a:r>
            <a:r>
              <a:rPr lang="en-US" dirty="0"/>
              <a:t> Add “Think step by step” or Let’s think step by step” to every reasoning, math, planning, or debugging prompt. It’s the single biggest free performance boost. </a:t>
            </a:r>
          </a:p>
          <a:p>
            <a:r>
              <a:rPr lang="en-US" b="1" dirty="0"/>
              <a:t>Give the desired output format explicitly</a:t>
            </a:r>
            <a:r>
              <a:rPr lang="en-US" dirty="0"/>
              <a:t> Pros never leave formatting to chance. Use markdown, bullet points, JSON, tables, or literal examples: “Respond in the following format”</a:t>
            </a:r>
          </a:p>
          <a:p>
            <a:r>
              <a:rPr lang="en-US" b="1" dirty="0"/>
              <a:t>Use few-shot examples (2–4) for any non-trivial or stylistic task</a:t>
            </a:r>
            <a:r>
              <a:rPr lang="en-US" dirty="0"/>
              <a:t> One perfect example is worth 500 words of instruction. Copy-paste real input → desired output pairs before your actual request.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Iterate: treat the first response as a draft </a:t>
            </a:r>
            <a:r>
              <a:rPr lang="en-US" dirty="0">
                <a:effectLst/>
              </a:rPr>
              <a:t>Top prompt engineers almost never accept the first output. They immediately reply with: “Great start. Now improve it by doing X, Y, Z” or “Make it 30% shorter and twice as punchy.” Refining beats rewriting from scratch every time.</a:t>
            </a:r>
          </a:p>
          <a:p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76DBACD5-7A99-9717-D8DF-C07B9A29EF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4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81B5F1A8-AA60-9DF6-E61A-CE7146E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>
            <a:extLst>
              <a:ext uri="{FF2B5EF4-FFF2-40B4-BE49-F238E27FC236}">
                <a16:creationId xmlns:a16="http://schemas.microsoft.com/office/drawing/2014/main" id="{14D82C77-C28D-6E74-8F06-D2E0A1C5D0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>
            <a:extLst>
              <a:ext uri="{FF2B5EF4-FFF2-40B4-BE49-F238E27FC236}">
                <a16:creationId xmlns:a16="http://schemas.microsoft.com/office/drawing/2014/main" id="{D19C57F4-E443-45D2-5C64-5F4B226EE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6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4CFD993D-57B6-CB69-7F94-C00E73B3C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A452A327-2756-8AE2-6927-74629288C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Example refined prompt: 'Write a 200-word email to my remote team suggesting three evidence-based productivity techniques, with a friendly but professional tone'</a:t>
            </a:r>
          </a:p>
          <a:p>
            <a:r>
              <a:rPr lang="en-US" sz="1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Compare outputs and discuss improvements</a:t>
            </a:r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E11733A2-9B1B-BF35-6CC7-F8838063E3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4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46F95092-99CA-7E61-23D8-1D819E7D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BDDE7AE2-7823-BE18-42B1-3D52A8CA5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86D23534-412B-F072-1944-067DBE506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29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A61A2B2-FE3B-E7F3-5320-2EDFAC7D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67BC7BFC-E76D-652C-2E97-8B50E2374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4FE51472-B3F5-F13E-D7C5-BB91DA402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DB6F002A-63E2-D10B-0080-F92B3DC3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A2387C6C-C066-38BF-EBA5-DC14B03CDB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502D2B68-B720-451E-1B59-B53B333D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4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39B3AD88-3681-CF47-0084-E8D77E0F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>
            <a:extLst>
              <a:ext uri="{FF2B5EF4-FFF2-40B4-BE49-F238E27FC236}">
                <a16:creationId xmlns:a16="http://schemas.microsoft.com/office/drawing/2014/main" id="{F44A06C5-F0B2-F690-AC9C-38322EE13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C5EE38E5-B219-2CC5-4822-AED40A079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Grok (</a:t>
            </a:r>
            <a:r>
              <a:rPr lang="en-US" dirty="0" err="1"/>
              <a:t>xAI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96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D9376F39-FB00-817B-9FEA-0F82D1CA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C6CF858D-70D0-C513-A257-06ABACDF30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215C5C5D-73EC-63E1-3B35-AA0BE1BCF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3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6644237F-327B-9D5A-5AC5-E690730A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FB394A1E-F185-F0DF-B04C-1AAA0CF93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D526E0EE-65BA-C674-3906-B8BF79C3B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73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0B56-A309-3C8F-C182-D3B5FCD4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2C040-3689-87A7-CA56-333B4965B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32E98-5E96-5EED-909E-D43754408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Cases are </a:t>
            </a:r>
            <a:r>
              <a:rPr lang="en-US" dirty="0" err="1"/>
              <a:t>onging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www.techtarget.com</a:t>
            </a:r>
            <a:r>
              <a:rPr lang="en-US" dirty="0"/>
              <a:t>/</a:t>
            </a:r>
            <a:r>
              <a:rPr lang="en-US" dirty="0" err="1"/>
              <a:t>whatis</a:t>
            </a:r>
            <a:r>
              <a:rPr lang="en-US" dirty="0"/>
              <a:t>/feature/AI-lawsuits-explained-</a:t>
            </a:r>
            <a:r>
              <a:rPr lang="en-US" dirty="0" err="1"/>
              <a:t>Whos</a:t>
            </a:r>
            <a:r>
              <a:rPr lang="en-US" dirty="0"/>
              <a:t>-getting-sued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0208C6C-E961-1EDC-89EC-234429E70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9B8B1CD2-ABD1-D4C1-713A-902336D1F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FED091C7-4AD4-FA9F-AE4E-8E7F63F18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1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1F777903-B4B9-65A2-D767-B53F102B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92361608-CAB3-51A3-25AA-BF2B831CA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155F29FD-EE46-AF1A-6991-A980CD0A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01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1D272-7BA1-79E6-4383-851ECC331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96594-889A-429B-E483-546A6AA6F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4C9D3-26C0-D0D8-B870-ECFFDDD10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www.damiencharlotin.com</a:t>
            </a:r>
            <a:r>
              <a:rPr lang="en-US" dirty="0"/>
              <a:t>/hallucinations/</a:t>
            </a:r>
          </a:p>
        </p:txBody>
      </p:sp>
    </p:spTree>
    <p:extLst>
      <p:ext uri="{BB962C8B-B14F-4D97-AF65-F5344CB8AC3E}">
        <p14:creationId xmlns:p14="http://schemas.microsoft.com/office/powerpoint/2010/main" val="971329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E3C3FFA-73CE-2172-C3CE-EB213DB2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821E35AA-BF24-FACD-9B88-F1BB8F2B4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where we as humans with expert knowledge come in</a:t>
            </a:r>
            <a:endParaRPr dirty="0"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394B1D26-C71A-E0BA-EF29-AE3C1E669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4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6D36266-A683-51F0-1682-283F86ADD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43DFEED9-7BE2-07A0-2959-9F95C4437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22E55D8C-E902-88E6-D113-D9D648681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9848F53-1BE2-02FD-53FC-1A0DAC50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A942FB8E-F52E-F4BC-2939-E123F0076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A109633-F4E0-D334-5CCA-3E0DCBDBE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142EFC86-2848-DE22-0043-791D93A6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DC329B57-7372-C7AA-AE6B-34103BAA0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8BE522DF-5B46-1C43-0397-85F3EE5E4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C3E4-0BE2-74A7-134C-1BA356F7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3DAFC4-2928-E5BB-99A7-58D5A65F0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EEC1B-C1FC-5102-878C-106F1750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www.entrepreneur.com</a:t>
            </a:r>
            <a:r>
              <a:rPr lang="en-US" dirty="0"/>
              <a:t>/business-news/student-asks-for-money-back-after-professor-uses-</a:t>
            </a:r>
            <a:r>
              <a:rPr lang="en-US" dirty="0" err="1"/>
              <a:t>chatgpt</a:t>
            </a:r>
            <a:r>
              <a:rPr lang="en-US" dirty="0"/>
              <a:t>/491640</a:t>
            </a:r>
          </a:p>
        </p:txBody>
      </p:sp>
    </p:spTree>
    <p:extLst>
      <p:ext uri="{BB962C8B-B14F-4D97-AF65-F5344CB8AC3E}">
        <p14:creationId xmlns:p14="http://schemas.microsoft.com/office/powerpoint/2010/main" val="1875142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83BD571-19D6-C34C-D366-5E53599D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C04B8236-B8C0-752F-83FC-0CA25D562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991FAC05-D54C-9204-F5B7-E85DABB67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6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B3D77-78C7-1796-713E-D88A11E1C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CC9A1-2DB8-D2D0-2BC6-1E2959F59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4CE31-4190-6402-816A-0C8B1EAE2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www.theguardian.com</a:t>
            </a:r>
            <a:r>
              <a:rPr lang="en-US" dirty="0"/>
              <a:t>/technology/2024/</a:t>
            </a:r>
            <a:r>
              <a:rPr lang="en-US" dirty="0" err="1"/>
              <a:t>apr</a:t>
            </a:r>
            <a:r>
              <a:rPr lang="en-US" dirty="0"/>
              <a:t>/16/</a:t>
            </a:r>
            <a:r>
              <a:rPr lang="en-US" dirty="0" err="1"/>
              <a:t>techscape</a:t>
            </a:r>
            <a:r>
              <a:rPr lang="en-US" dirty="0"/>
              <a:t>-ai-</a:t>
            </a:r>
            <a:r>
              <a:rPr lang="en-US" dirty="0" err="1"/>
              <a:t>gadgest</a:t>
            </a:r>
            <a:r>
              <a:rPr lang="en-US" dirty="0"/>
              <a:t>-humane-ai-pin-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hesamsheikh.substack.com</a:t>
            </a:r>
            <a:r>
              <a:rPr lang="en-US" dirty="0"/>
              <a:t>/p/why-does-</a:t>
            </a:r>
            <a:r>
              <a:rPr lang="en-US" dirty="0" err="1"/>
              <a:t>chatgpt</a:t>
            </a:r>
            <a:r>
              <a:rPr lang="en-US" dirty="0"/>
              <a:t>-use-delve-so-much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79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46B39471-7E3D-865B-A029-3F3ADA59F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7E552F1B-DC3F-6CC2-1E38-E2A4987B4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918EF064-5FA9-2A99-0C4B-F0696823E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7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3E4E-E2B8-5BFC-134E-C34CB39D3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ACE27-782B-6258-2E07-93AE90064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0CBE8-BA29-5567-5930-A6CD3759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archive.is</a:t>
            </a:r>
            <a:r>
              <a:rPr lang="en-US" dirty="0"/>
              <a:t>/</a:t>
            </a:r>
            <a:r>
              <a:rPr lang="en-US" dirty="0" err="1"/>
              <a:t>rfbpd</a:t>
            </a:r>
            <a:endParaRPr lang="en-US" dirty="0"/>
          </a:p>
          <a:p>
            <a:r>
              <a:rPr lang="en-US" dirty="0"/>
              <a:t>AI as your intern with limitless energy</a:t>
            </a:r>
          </a:p>
        </p:txBody>
      </p:sp>
    </p:spTree>
    <p:extLst>
      <p:ext uri="{BB962C8B-B14F-4D97-AF65-F5344CB8AC3E}">
        <p14:creationId xmlns:p14="http://schemas.microsoft.com/office/powerpoint/2010/main" val="4126554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1EBEB9C3-C576-6F27-767C-ED01F356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A477FE09-B147-6312-FF6C-3EA117C58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6D08DEF1-9B72-ED7D-B433-4609C0E06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8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21786-79C5-8F1A-9189-DD5B0366B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B1B7A-5A27-4039-FC30-70314D825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D750A-FC86-DD82-1D57-A0DA2156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www.newsweek.com</a:t>
            </a:r>
            <a:r>
              <a:rPr lang="en-US" dirty="0"/>
              <a:t>/ai-backlash-openai-meta-friend-10807425</a:t>
            </a:r>
          </a:p>
        </p:txBody>
      </p:sp>
    </p:spTree>
    <p:extLst>
      <p:ext uri="{BB962C8B-B14F-4D97-AF65-F5344CB8AC3E}">
        <p14:creationId xmlns:p14="http://schemas.microsoft.com/office/powerpoint/2010/main" val="3150287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FD889A39-B856-B3AD-EF00-91DD510D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>
            <a:extLst>
              <a:ext uri="{FF2B5EF4-FFF2-40B4-BE49-F238E27FC236}">
                <a16:creationId xmlns:a16="http://schemas.microsoft.com/office/drawing/2014/main" id="{7B0EB037-8E3B-F6B2-58D2-6510554DD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0:notes">
            <a:extLst>
              <a:ext uri="{FF2B5EF4-FFF2-40B4-BE49-F238E27FC236}">
                <a16:creationId xmlns:a16="http://schemas.microsoft.com/office/drawing/2014/main" id="{A3500045-A96B-87C8-E3DC-757104FBB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BC783047-0FAD-1A29-0E9A-2D800B443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>
            <a:extLst>
              <a:ext uri="{FF2B5EF4-FFF2-40B4-BE49-F238E27FC236}">
                <a16:creationId xmlns:a16="http://schemas.microsoft.com/office/drawing/2014/main" id="{E0FE1428-09D9-F358-B61E-AF34004A2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>
            <a:extLst>
              <a:ext uri="{FF2B5EF4-FFF2-40B4-BE49-F238E27FC236}">
                <a16:creationId xmlns:a16="http://schemas.microsoft.com/office/drawing/2014/main" id="{609C82B8-5B3A-5464-44F1-E11DEEE82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4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E4B00EE-52D3-60A5-5051-765C9C2C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>
            <a:extLst>
              <a:ext uri="{FF2B5EF4-FFF2-40B4-BE49-F238E27FC236}">
                <a16:creationId xmlns:a16="http://schemas.microsoft.com/office/drawing/2014/main" id="{C6642632-DD4F-C3EB-048A-A307D2622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>
            <a:extLst>
              <a:ext uri="{FF2B5EF4-FFF2-40B4-BE49-F238E27FC236}">
                <a16:creationId xmlns:a16="http://schemas.microsoft.com/office/drawing/2014/main" id="{98B9FC89-BE45-4484-153B-8B0FE3754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3F4DCD07-83A7-5C8E-4A41-18F68F85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>
            <a:extLst>
              <a:ext uri="{FF2B5EF4-FFF2-40B4-BE49-F238E27FC236}">
                <a16:creationId xmlns:a16="http://schemas.microsoft.com/office/drawing/2014/main" id="{3FF23ED8-89AC-34BF-C1C5-0C9EAE35B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taken from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=4Bdc55j80l8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Amazing but also criticized my many </a:t>
            </a:r>
            <a:r>
              <a:rPr lang="en-US" dirty="0" err="1"/>
              <a:t>brillant</a:t>
            </a:r>
            <a:r>
              <a:rPr lang="en-US" dirty="0"/>
              <a:t> folks such as Noam Chomsky</a:t>
            </a:r>
            <a:endParaRPr dirty="0"/>
          </a:p>
        </p:txBody>
      </p:sp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5815CBE2-1041-937E-6F72-07409EF36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8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of 2025, data centers can cost up to 100 billion (OpenAI Stargate) in Texas and training a model and cost up to $100 million (or more)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www.visualcapitalist.com</a:t>
            </a:r>
            <a:r>
              <a:rPr lang="en-US" dirty="0"/>
              <a:t>/the-surging-cost-of-training-ai-models/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236C661-3777-DB34-3683-C8F5CCAE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81F1D846-EB07-DBAB-7CE8-22F6ECBD0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 far, </a:t>
            </a:r>
            <a:r>
              <a:rPr lang="en-US" dirty="0">
                <a:effectLst/>
              </a:rPr>
              <a:t>practical tools for enhancing productivity rather than revolutionary or sentient entities. Richard Stallman famously says it should not be called AI as it cannot “know or understand” anything.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mitsloan.mit.edu</a:t>
            </a:r>
            <a:r>
              <a:rPr lang="en-US" dirty="0"/>
              <a:t>/ideas-made-to-matter/practical-ai-implementation-success-stories-mit-sloan-management-review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www.bbc.com</a:t>
            </a:r>
            <a:r>
              <a:rPr lang="en-US" dirty="0"/>
              <a:t>/news/articles/ckgyk2p55g8o</a:t>
            </a:r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577487D-0EE6-C6AF-CAA8-3B0FED4ED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11C6567-7B47-2299-65E3-EC808BF2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>
            <a:extLst>
              <a:ext uri="{FF2B5EF4-FFF2-40B4-BE49-F238E27FC236}">
                <a16:creationId xmlns:a16="http://schemas.microsoft.com/office/drawing/2014/main" id="{2FBC68B5-97BF-1385-AD83-C56D0E781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77% of Americans reported being stressed at work, maybe AI can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www.selectsoftwarereviews.com</a:t>
            </a:r>
            <a:r>
              <a:rPr lang="en-US" dirty="0"/>
              <a:t>/blog/workplace-stress-statistics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www.newsweek.com</a:t>
            </a:r>
            <a:r>
              <a:rPr lang="en-US" dirty="0"/>
              <a:t>/us-worker-burnout-reaches-six-year-high-10862388</a:t>
            </a:r>
            <a:endParaRPr dirty="0"/>
          </a:p>
        </p:txBody>
      </p:sp>
      <p:sp>
        <p:nvSpPr>
          <p:cNvPr id="115" name="Google Shape;115;p4:notes">
            <a:extLst>
              <a:ext uri="{FF2B5EF4-FFF2-40B4-BE49-F238E27FC236}">
                <a16:creationId xmlns:a16="http://schemas.microsoft.com/office/drawing/2014/main" id="{C8BD9DB9-2405-37E5-8F3F-E35E42467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0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DB6798A-38E0-BE7C-21C2-E3DCF815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19A93813-307E-728D-F944-A3B5158F2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4CC7782-F794-39DC-9362-C0A7C52BC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otebooklm.google.com/notebook/b2b5b290-0f39-4118-8efb-c29061395479" TargetMode="External"/><Relationship Id="rId5" Type="http://schemas.openxmlformats.org/officeDocument/2006/relationships/hyperlink" Target="https://notebooklm.google.com/notebook/505ee4b1-ad05-4673-a06b-1ec106c2b940" TargetMode="External"/><Relationship Id="rId4" Type="http://schemas.openxmlformats.org/officeDocument/2006/relationships/hyperlink" Target="https://notebooklm.googl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847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95275" y="2324100"/>
            <a:ext cx="1160145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79"/>
              </a:lnSpc>
            </a:pPr>
            <a:r>
              <a:rPr lang="en-US" sz="48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An Introduction to LLMs and AI Ethics:</a:t>
            </a:r>
          </a:p>
          <a:p>
            <a:pPr lvl="0" algn="ctr">
              <a:lnSpc>
                <a:spcPct val="119979"/>
              </a:lnSpc>
            </a:pPr>
            <a:r>
              <a:rPr lang="en-US" sz="48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Balancing Innovation with Integrity</a:t>
            </a:r>
          </a:p>
          <a:p>
            <a:pPr lvl="0" algn="ctr">
              <a:lnSpc>
                <a:spcPct val="119979"/>
              </a:lnSpc>
            </a:pPr>
            <a:endParaRPr lang="en-US" sz="4800" b="1" dirty="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3977580"/>
            <a:ext cx="11049000" cy="152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Tacksoo Im</a:t>
            </a:r>
          </a:p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564350D-AE7C-87B7-F0D2-36D99378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6609135D-8C90-B8A5-C823-D82237E7473F}"/>
              </a:ext>
            </a:extLst>
          </p:cNvPr>
          <p:cNvSpPr txBox="1"/>
          <p:nvPr/>
        </p:nvSpPr>
        <p:spPr>
          <a:xfrm>
            <a:off x="571500" y="1676772"/>
            <a:ext cx="10764371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Be ridiculously 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Assign a strong role/persona up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Use Chain-of-Thought by default for anything complex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Give the desired output format explicitly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Use few-shot examples (2–4) for any non-trivial or stylistic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Iterate: treat the first response as a draft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4CFFB78E-1968-DDFE-8847-039C0671335F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Does prompting matter? Yes!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4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5619750" y="2713732"/>
            <a:ext cx="952500" cy="47625"/>
          </a:xfrm>
          <a:prstGeom prst="rect">
            <a:avLst/>
          </a:prstGeom>
          <a:solidFill>
            <a:srgbClr val="0F76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605438" y="3047107"/>
            <a:ext cx="898112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Part 2: The Ethical Landscape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3990975" y="4094857"/>
            <a:ext cx="42100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Navigating the Risks and Responsibilities of AI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723900" y="1208901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Ethics 1: Transparency &amp; Explainability</a:t>
            </a:r>
            <a:endParaRPr dirty="0"/>
          </a:p>
        </p:txBody>
      </p:sp>
      <p:sp>
        <p:nvSpPr>
          <p:cNvPr id="2" name="Google Shape;190;p20">
            <a:extLst>
              <a:ext uri="{FF2B5EF4-FFF2-40B4-BE49-F238E27FC236}">
                <a16:creationId xmlns:a16="http://schemas.microsoft.com/office/drawing/2014/main" id="{3FA4120F-6E2C-AC37-DB52-D5EE1FC2D7C5}"/>
              </a:ext>
            </a:extLst>
          </p:cNvPr>
          <p:cNvSpPr txBox="1"/>
          <p:nvPr/>
        </p:nvSpPr>
        <p:spPr>
          <a:xfrm>
            <a:off x="723900" y="1909589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Ethics 2: Fairness and Non-discrimination</a:t>
            </a:r>
            <a:endParaRPr dirty="0"/>
          </a:p>
        </p:txBody>
      </p:sp>
      <p:sp>
        <p:nvSpPr>
          <p:cNvPr id="3" name="Google Shape;204;p21">
            <a:extLst>
              <a:ext uri="{FF2B5EF4-FFF2-40B4-BE49-F238E27FC236}">
                <a16:creationId xmlns:a16="http://schemas.microsoft.com/office/drawing/2014/main" id="{C3393CEE-4AB7-90A7-B133-14D554CE4BBE}"/>
              </a:ext>
            </a:extLst>
          </p:cNvPr>
          <p:cNvSpPr txBox="1"/>
          <p:nvPr/>
        </p:nvSpPr>
        <p:spPr>
          <a:xfrm>
            <a:off x="723900" y="2610278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Ethics 3: Accountability and Privacy</a:t>
            </a:r>
            <a:endParaRPr dirty="0"/>
          </a:p>
        </p:txBody>
      </p:sp>
      <p:sp>
        <p:nvSpPr>
          <p:cNvPr id="4" name="Google Shape;204;p21">
            <a:extLst>
              <a:ext uri="{FF2B5EF4-FFF2-40B4-BE49-F238E27FC236}">
                <a16:creationId xmlns:a16="http://schemas.microsoft.com/office/drawing/2014/main" id="{C726DD8B-EA1C-03A4-848A-FB461F850750}"/>
              </a:ext>
            </a:extLst>
          </p:cNvPr>
          <p:cNvSpPr txBox="1"/>
          <p:nvPr/>
        </p:nvSpPr>
        <p:spPr>
          <a:xfrm>
            <a:off x="723900" y="3390473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Ethics 4: Safety &amp; Human Control</a:t>
            </a:r>
            <a:endParaRPr dirty="0"/>
          </a:p>
        </p:txBody>
      </p:sp>
      <p:sp>
        <p:nvSpPr>
          <p:cNvPr id="5" name="Google Shape;204;p21">
            <a:extLst>
              <a:ext uri="{FF2B5EF4-FFF2-40B4-BE49-F238E27FC236}">
                <a16:creationId xmlns:a16="http://schemas.microsoft.com/office/drawing/2014/main" id="{46CE626F-002D-F9EA-CB33-CB323C56739D}"/>
              </a:ext>
            </a:extLst>
          </p:cNvPr>
          <p:cNvSpPr txBox="1"/>
          <p:nvPr/>
        </p:nvSpPr>
        <p:spPr>
          <a:xfrm>
            <a:off x="723900" y="4025082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Ethics </a:t>
            </a: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: Sustainability</a:t>
            </a:r>
            <a:endParaRPr dirty="0"/>
          </a:p>
        </p:txBody>
      </p:sp>
      <p:pic>
        <p:nvPicPr>
          <p:cNvPr id="7" name="Picture 6" descr="A screenshot of a book&#10;&#10;AI-generated content may be incorrect.">
            <a:extLst>
              <a:ext uri="{FF2B5EF4-FFF2-40B4-BE49-F238E27FC236}">
                <a16:creationId xmlns:a16="http://schemas.microsoft.com/office/drawing/2014/main" id="{206CE9C1-5C98-AF30-CAEE-BE8CAFE8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59" y="4486747"/>
            <a:ext cx="7772400" cy="35502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37519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2238375" y="2407890"/>
            <a:ext cx="81438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Risk based approach: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prohibits unacceptable AI </a:t>
            </a:r>
            <a:r>
              <a:rPr lang="en-US" sz="135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risk</a:t>
            </a:r>
            <a:endParaRPr dirty="0"/>
          </a:p>
        </p:txBody>
      </p:sp>
      <p:sp>
        <p:nvSpPr>
          <p:cNvPr id="211" name="Google Shape;211;p22"/>
          <p:cNvSpPr txBox="1"/>
          <p:nvPr/>
        </p:nvSpPr>
        <p:spPr>
          <a:xfrm>
            <a:off x="2238375" y="3225105"/>
            <a:ext cx="814387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Transparency and human in the Loop: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AI is a co-pilot, not the pilot. You are ultimately responsible and accountable for the final output.</a:t>
            </a:r>
            <a:endParaRPr dirty="0"/>
          </a:p>
        </p:txBody>
      </p:sp>
      <p:sp>
        <p:nvSpPr>
          <p:cNvPr id="212" name="Google Shape;212;p22"/>
          <p:cNvSpPr txBox="1"/>
          <p:nvPr/>
        </p:nvSpPr>
        <p:spPr>
          <a:xfrm>
            <a:off x="2238375" y="4042320"/>
            <a:ext cx="814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Scrutinize for Bias: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Critically review outputs for fairness, stereotypes, and biased language before use.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2238375" y="4585245"/>
            <a:ext cx="8143875" cy="57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Verify, Don't Trust: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Fact-check all data, sources, and critical claims. Assume all outputs are a draft, not a fact.</a:t>
            </a:r>
            <a:endParaRPr/>
          </a:p>
        </p:txBody>
      </p:sp>
      <p:pic>
        <p:nvPicPr>
          <p:cNvPr id="214" name="Google Shape;214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2407890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22510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042320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4585245"/>
            <a:ext cx="2857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571500" y="571500"/>
            <a:ext cx="116014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EU AI Act (2024–2026 rollout)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C120A22A-1A17-BB94-CF84-2E2E1D45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image.png">
            <a:extLst>
              <a:ext uri="{FF2B5EF4-FFF2-40B4-BE49-F238E27FC236}">
                <a16:creationId xmlns:a16="http://schemas.microsoft.com/office/drawing/2014/main" id="{F4C330E4-71BB-2B76-EF1E-324251124D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>
            <a:extLst>
              <a:ext uri="{FF2B5EF4-FFF2-40B4-BE49-F238E27FC236}">
                <a16:creationId xmlns:a16="http://schemas.microsoft.com/office/drawing/2014/main" id="{D18289CB-0151-C02B-A137-E47D524082DC}"/>
              </a:ext>
            </a:extLst>
          </p:cNvPr>
          <p:cNvSpPr/>
          <p:nvPr/>
        </p:nvSpPr>
        <p:spPr>
          <a:xfrm>
            <a:off x="5619750" y="2713732"/>
            <a:ext cx="952500" cy="47625"/>
          </a:xfrm>
          <a:prstGeom prst="rect">
            <a:avLst/>
          </a:prstGeom>
          <a:solidFill>
            <a:srgbClr val="0F76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>
            <a:extLst>
              <a:ext uri="{FF2B5EF4-FFF2-40B4-BE49-F238E27FC236}">
                <a16:creationId xmlns:a16="http://schemas.microsoft.com/office/drawing/2014/main" id="{6BEC7FD6-9F0B-6861-B9BF-5EC18489536E}"/>
              </a:ext>
            </a:extLst>
          </p:cNvPr>
          <p:cNvSpPr txBox="1"/>
          <p:nvPr/>
        </p:nvSpPr>
        <p:spPr>
          <a:xfrm>
            <a:off x="1605438" y="3047107"/>
            <a:ext cx="8981122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Part 3: Prompting Exercises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2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541D15B-5071-56CE-25CC-5B5485D7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BBB56FEB-FF52-10F6-8008-610F575D3719}"/>
              </a:ext>
            </a:extLst>
          </p:cNvPr>
          <p:cNvSpPr txBox="1"/>
          <p:nvPr/>
        </p:nvSpPr>
        <p:spPr>
          <a:xfrm>
            <a:off x="1936475" y="1546741"/>
            <a:ext cx="8413473" cy="441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100" b="1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ague prompt: 'Write about productivity’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Review the generic output as a group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Guide participants to add: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Specific context (who is this for?)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Clear constraints (length, format)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Desired tone and style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dirty="0"/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99C42065-B605-2F06-99C3-EAC59224D684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Specificity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5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503D4BB-D9EF-52B1-052D-DCCEB623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5C8672F0-5112-1C74-1E61-4FE5EA7750EC}"/>
              </a:ext>
            </a:extLst>
          </p:cNvPr>
          <p:cNvSpPr txBox="1"/>
          <p:nvPr/>
        </p:nvSpPr>
        <p:spPr>
          <a:xfrm>
            <a:off x="1936475" y="1546741"/>
            <a:ext cx="8413473" cy="441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Business scenario: 'We need to reduce customer churn’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Divide into small groups (3-4 people each)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Each group crafts prompts using different roles: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'Act as a data analyst and...'</a:t>
            </a: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'Act as a customer success manager and...'</a:t>
            </a: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'Act as a behavioral psychologist and...’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Groups share their outputs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Discuss: How did the role change the insights and approach?</a:t>
            </a:r>
          </a:p>
          <a:p>
            <a:endParaRPr dirty="0"/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4ADA790C-DAA7-C135-087A-DCEF5D1AEA36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Role and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4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EA99664-1660-BB91-5320-F438C198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793493E1-27FD-E1EF-161D-BE725E0CBE6F}"/>
              </a:ext>
            </a:extLst>
          </p:cNvPr>
          <p:cNvSpPr txBox="1"/>
          <p:nvPr/>
        </p:nvSpPr>
        <p:spPr>
          <a:xfrm>
            <a:off x="1936475" y="1546741"/>
            <a:ext cx="8413473" cy="54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Reasoning task: Estimate how many ping-pong balls fit inside a Boeing 747.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Divide into two groups.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Group 1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What’s your best guess for how many ping-pong balls fit in a 747?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Group 2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• Write a prompt based on how you would reason it step-by-step.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Groups share their outputs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DBAE535C-43FD-0DD6-0323-3F8790E5A82A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Thinking out 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98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295275" y="2294632"/>
            <a:ext cx="116014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105BD883-EBAF-B3FE-386C-6A5ADD2C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8931D8F6-E1A4-1BDA-513A-2F11CF87069C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1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E6B90B90-1A56-F511-9341-BB46BA962D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832C6392-9A3B-64FA-E780-AA7C64284369}"/>
              </a:ext>
            </a:extLst>
          </p:cNvPr>
          <p:cNvSpPr txBox="1"/>
          <p:nvPr/>
        </p:nvSpPr>
        <p:spPr>
          <a:xfrm>
            <a:off x="1015033" y="1954423"/>
            <a:ext cx="8592793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much water and energy do data centers use to run AI models? What noise or environmental impacts do data centers have on nearby communities?</a:t>
            </a: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36860860-D667-7600-C932-09B8ACD9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>
            <a:extLst>
              <a:ext uri="{FF2B5EF4-FFF2-40B4-BE49-F238E27FC236}">
                <a16:creationId xmlns:a16="http://schemas.microsoft.com/office/drawing/2014/main" id="{1AAC4FFB-7F8B-9CD0-2360-0AD82097C27F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About Instructor</a:t>
            </a:r>
            <a:endParaRPr dirty="0"/>
          </a:p>
        </p:txBody>
      </p:sp>
      <p:pic>
        <p:nvPicPr>
          <p:cNvPr id="5" name="Picture 4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7178DD63-53D0-0585-E2AE-D12828F7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704" y="1616274"/>
            <a:ext cx="3968810" cy="3133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6EE12-59E9-C6C5-FA72-DE445C04518F}"/>
              </a:ext>
            </a:extLst>
          </p:cNvPr>
          <p:cNvSpPr txBox="1"/>
          <p:nvPr/>
        </p:nvSpPr>
        <p:spPr>
          <a:xfrm>
            <a:off x="672030" y="1462385"/>
            <a:ext cx="51448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Professor of Information Technology at Georgia Gwinnett College in Metro Atlanta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15 years experience teaching Information Technology including software development and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Clemson Grad. Go tigers!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Slides created and enhanced with help of AI (including image on the left)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216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hite screen&#10;&#10;AI-generated content may be incorrect.">
            <a:extLst>
              <a:ext uri="{FF2B5EF4-FFF2-40B4-BE49-F238E27FC236}">
                <a16:creationId xmlns:a16="http://schemas.microsoft.com/office/drawing/2014/main" id="{32CEF4A2-CE43-420A-BC2F-50B0762F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" y="1447800"/>
            <a:ext cx="10376853" cy="3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00AE9DB0-9AD8-CF4D-122E-94CFEC34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E6838283-B97F-FE89-03F9-C098D7B24BCC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2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41E65876-09DB-70C7-D3C7-B62812F6E8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FFF3F437-9413-20AD-D077-16E61869B447}"/>
              </a:ext>
            </a:extLst>
          </p:cNvPr>
          <p:cNvSpPr txBox="1"/>
          <p:nvPr/>
        </p:nvSpPr>
        <p:spPr>
          <a:xfrm>
            <a:off x="1015033" y="1954423"/>
            <a:ext cx="859279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can we reduce AI’s environmental impact?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603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2A6C29E9-8341-4E29-AAA2-3D1AE8BF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57A5D121-DC6E-F28A-96A7-4726B27C609F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3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65EE99E5-C242-E251-3C1E-B5C056F601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0DA22E45-B145-2731-2F43-0653675611C6}"/>
              </a:ext>
            </a:extLst>
          </p:cNvPr>
          <p:cNvSpPr txBox="1"/>
          <p:nvPr/>
        </p:nvSpPr>
        <p:spPr>
          <a:xfrm>
            <a:off x="1015033" y="1954423"/>
            <a:ext cx="9348167" cy="183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What ethical concerns exist around AI-generated art and how training data is sourced?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140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021CD-4149-DD4A-E17C-73DEDEFF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ign&#10;&#10;AI-generated content may be incorrect.">
            <a:extLst>
              <a:ext uri="{FF2B5EF4-FFF2-40B4-BE49-F238E27FC236}">
                <a16:creationId xmlns:a16="http://schemas.microsoft.com/office/drawing/2014/main" id="{DF3CC4C0-7E5B-21B0-91E5-64311676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933450"/>
            <a:ext cx="7772400" cy="387633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B14BE9-1E15-F2C2-22E2-0D7D425C5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788" y="1789579"/>
            <a:ext cx="7772400" cy="46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2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8BA280AF-E5FA-FAAD-DA76-2293FDCE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F1E6FC8B-772E-8C2C-5652-984BE42BE257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4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534B7219-81B9-B06A-4FF2-2BFEB4F2D9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BEC11120-FDC1-7D71-C74B-F11E2F18A06C}"/>
              </a:ext>
            </a:extLst>
          </p:cNvPr>
          <p:cNvSpPr txBox="1"/>
          <p:nvPr/>
        </p:nvSpPr>
        <p:spPr>
          <a:xfrm>
            <a:off x="1015033" y="1954423"/>
            <a:ext cx="8592793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does AI use artists’ work, and what protections exist against copyright infringement?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8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7A2B415C-57EF-E0A0-3E76-08E316E7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8EB162BC-0B50-AD1C-02BA-BAE3B57370FE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5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03EFD9AA-C302-F3F3-0898-C18C7768CA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ECF3FC84-FC46-1906-E660-389C0D596732}"/>
              </a:ext>
            </a:extLst>
          </p:cNvPr>
          <p:cNvSpPr txBox="1"/>
          <p:nvPr/>
        </p:nvSpPr>
        <p:spPr>
          <a:xfrm>
            <a:off x="1015033" y="1954423"/>
            <a:ext cx="8592793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can AI contribute to misinformation or deepfakes, and how do we prevent misuse?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93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CF2-B4AB-B04A-BD99-7AC47E9A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52444-8667-D4ED-82F2-B8BAD100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57" y="689548"/>
            <a:ext cx="9012871" cy="52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7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D309362-115D-B745-32F7-8659B99BA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F01E4569-7D53-4C55-292E-18397AC7B0D2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6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D2FAE189-2DE3-C1A2-F590-9D22347CB4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42FB163A-F58F-7458-5AF6-CC7244C3FF6B}"/>
              </a:ext>
            </a:extLst>
          </p:cNvPr>
          <p:cNvSpPr txBox="1"/>
          <p:nvPr/>
        </p:nvSpPr>
        <p:spPr>
          <a:xfrm>
            <a:off x="1015033" y="1954423"/>
            <a:ext cx="859279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Why does AI give incorrect answers, and how should users verify accuracy?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22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1055A25-2DC1-095A-54E0-FEE8FE9DF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F072B0AF-AB72-FCFA-7A9B-E60AB81D234D}"/>
              </a:ext>
            </a:extLst>
          </p:cNvPr>
          <p:cNvSpPr txBox="1"/>
          <p:nvPr/>
        </p:nvSpPr>
        <p:spPr>
          <a:xfrm>
            <a:off x="571500" y="1676772"/>
            <a:ext cx="10764371" cy="31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Training data limitations &amp; gaps (rare, very new, or poorly represented info)</a:t>
            </a: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Hallucination – confidently making up plausible-sounding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Over-generalization and biases baked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Ambiguity in user questions (missing context)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2100" b="1" i="0" u="none" strike="noStrike" cap="none" dirty="0">
              <a:solidFill>
                <a:srgbClr val="0F766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EBA50262-BFAD-1955-37CD-FAD81F87B05A}"/>
              </a:ext>
            </a:extLst>
          </p:cNvPr>
          <p:cNvSpPr txBox="1"/>
          <p:nvPr/>
        </p:nvSpPr>
        <p:spPr>
          <a:xfrm>
            <a:off x="571500" y="571500"/>
            <a:ext cx="116014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Why AI Gives Incorrect Answers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1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763EB15-B133-10E5-40B4-D1E8A4AD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27C01447-6895-710B-35E4-0D9960F97096}"/>
              </a:ext>
            </a:extLst>
          </p:cNvPr>
          <p:cNvSpPr txBox="1"/>
          <p:nvPr/>
        </p:nvSpPr>
        <p:spPr>
          <a:xfrm>
            <a:off x="571500" y="1676772"/>
            <a:ext cx="10764371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Always check primary/official sources for important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Ask for citations and read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Cross-check with multiple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Test with rephrased or opposite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Watch for over confidence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Sanity-check against basic common sense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0F766E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</a:rPr>
              <a:t>Remember: the more specific the claim, the higher the hallucination risk</a:t>
            </a:r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A26B9E1D-045F-6100-C6FD-8434F3019B0E}"/>
              </a:ext>
            </a:extLst>
          </p:cNvPr>
          <p:cNvSpPr txBox="1"/>
          <p:nvPr/>
        </p:nvSpPr>
        <p:spPr>
          <a:xfrm>
            <a:off x="571500" y="571500"/>
            <a:ext cx="1160145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/>
              <a:t>How Users Should Verify Accuracy</a:t>
            </a:r>
          </a:p>
          <a:p>
            <a:endParaRPr lang="en-US" sz="3000" b="1" dirty="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1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847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23288"/>
            <a:ext cx="3429000" cy="27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545109"/>
            <a:ext cx="3429000" cy="27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0" y="2545109"/>
            <a:ext cx="3429000" cy="27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795813" y="3507134"/>
            <a:ext cx="2980372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1. What Are Large Language Models?</a:t>
            </a:r>
            <a:endParaRPr dirty="0"/>
          </a:p>
        </p:txBody>
      </p:sp>
      <p:sp>
        <p:nvSpPr>
          <p:cNvPr id="104" name="Google Shape;104;p15"/>
          <p:cNvSpPr txBox="1"/>
          <p:nvPr/>
        </p:nvSpPr>
        <p:spPr>
          <a:xfrm>
            <a:off x="866775" y="4278659"/>
            <a:ext cx="28384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brief introduction to the technology and its core concepts.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4605813" y="3507134"/>
            <a:ext cx="298037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2. How and why should we use LLMs in Business?</a:t>
            </a:r>
            <a:endParaRPr dirty="0"/>
          </a:p>
        </p:txBody>
      </p:sp>
      <p:sp>
        <p:nvSpPr>
          <p:cNvPr id="106" name="Google Shape;106;p15"/>
          <p:cNvSpPr txBox="1"/>
          <p:nvPr/>
        </p:nvSpPr>
        <p:spPr>
          <a:xfrm>
            <a:off x="4676775" y="4278659"/>
            <a:ext cx="28384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Exploring practical applications and opportunities for innovation.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8480821" y="3507134"/>
            <a:ext cx="285035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3. The Ethical Landscape</a:t>
            </a:r>
            <a:endParaRPr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8486775" y="3964334"/>
            <a:ext cx="28384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Understanding the critical risks and our responsibilities.</a:t>
            </a:r>
            <a:endParaRPr dirty="0"/>
          </a:p>
        </p:txBody>
      </p:sp>
      <p:pic>
        <p:nvPicPr>
          <p:cNvPr id="109" name="Google Shape;109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47875" y="284038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7875" y="284038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67875" y="2840384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D67EBB6C-9C4D-A3FA-1797-9CC84111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3F8E347C-716A-9EB5-7D14-D0172D8CBAE9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7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036487ED-A1E6-3857-06D2-561B90CF43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05884493-CAB9-AA05-08C4-5AF610C827AD}"/>
              </a:ext>
            </a:extLst>
          </p:cNvPr>
          <p:cNvSpPr txBox="1"/>
          <p:nvPr/>
        </p:nvSpPr>
        <p:spPr>
          <a:xfrm>
            <a:off x="1015033" y="1954423"/>
            <a:ext cx="9758984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should companies communicate AI use to customers who may distrust or fear it?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176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9CD1-88AA-D9D8-9384-0DAE38EA8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DAFE01-9706-9151-F02E-2CEA322B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58" y="300860"/>
            <a:ext cx="7772400" cy="62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2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BD25CAC-3E0C-991A-27E4-A75321B9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8F597CFC-8468-871D-DD92-DE4B847B16DC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8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B1221E9D-3EAC-7A77-9921-D5CE9A73D2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115DCC9E-F0CC-7695-68B2-F5D49322CCF4}"/>
              </a:ext>
            </a:extLst>
          </p:cNvPr>
          <p:cNvSpPr txBox="1"/>
          <p:nvPr/>
        </p:nvSpPr>
        <p:spPr>
          <a:xfrm>
            <a:off x="1015033" y="1954423"/>
            <a:ext cx="8592793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 biases appear in AI outputs, and what reduces them?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19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DCC4-5DAF-B018-6A4B-6C0C442A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data&#10;&#10;AI-generated content may be incorrect.">
            <a:extLst>
              <a:ext uri="{FF2B5EF4-FFF2-40B4-BE49-F238E27FC236}">
                <a16:creationId xmlns:a16="http://schemas.microsoft.com/office/drawing/2014/main" id="{9890EE6D-1A2B-A310-995D-F0B6F312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84" y="368207"/>
            <a:ext cx="9564221" cy="612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E875D002-CFE3-2EAF-DAF8-0EA83224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25DE4957-5872-1F37-58DC-F2637043166D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9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A8CE2838-66C9-BFF4-9260-69F9853A90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BAFF0E91-22D9-1D60-08CF-031587CF32BD}"/>
              </a:ext>
            </a:extLst>
          </p:cNvPr>
          <p:cNvSpPr txBox="1"/>
          <p:nvPr/>
        </p:nvSpPr>
        <p:spPr>
          <a:xfrm>
            <a:off x="1015033" y="1954423"/>
            <a:ext cx="8592793" cy="182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 we use AI without replacing human creativity and critical thinking?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57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50E8-6AF3-EF17-3BA0-14F45CD3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computer&#10;&#10;AI-generated content may be incorrect.">
            <a:extLst>
              <a:ext uri="{FF2B5EF4-FFF2-40B4-BE49-F238E27FC236}">
                <a16:creationId xmlns:a16="http://schemas.microsoft.com/office/drawing/2014/main" id="{CCE2E52B-45AE-1439-6C88-717ACA1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29255"/>
            <a:ext cx="7772400" cy="45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1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45D3A102-29FD-DDC7-9A52-49C47509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BD55B409-0D5A-6F43-12CE-16C986AD4EC1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Question 10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74A3A63F-BA3F-B044-C7C9-8BB10A0325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04225415-F121-1F41-740D-07C0701A79C7}"/>
              </a:ext>
            </a:extLst>
          </p:cNvPr>
          <p:cNvSpPr txBox="1"/>
          <p:nvPr/>
        </p:nvSpPr>
        <p:spPr>
          <a:xfrm>
            <a:off x="1015033" y="1954423"/>
            <a:ext cx="859279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What responsibilities do companies have to ensure AI is used ethically?</a:t>
            </a: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07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64D4-574E-FA3F-9EC4-3F2E24E1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B3FD95C2-FBBA-686F-A872-EB4F07AE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8750"/>
            <a:ext cx="7772400" cy="4393837"/>
          </a:xfrm>
          <a:prstGeom prst="rect">
            <a:avLst/>
          </a:prstGeom>
        </p:spPr>
      </p:pic>
      <p:pic>
        <p:nvPicPr>
          <p:cNvPr id="6" name="Picture 5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4AB74F14-4ABB-23D0-540E-0D1971AF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853" y="1199764"/>
            <a:ext cx="6230341" cy="53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0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D633C9D9-A056-7DDD-C0B1-8EEC38EA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>
            <a:extLst>
              <a:ext uri="{FF2B5EF4-FFF2-40B4-BE49-F238E27FC236}">
                <a16:creationId xmlns:a16="http://schemas.microsoft.com/office/drawing/2014/main" id="{52079C8E-067F-2E99-AA26-DCF4AD07986D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NotebookLM</a:t>
            </a:r>
            <a:endParaRPr lang="en-US" dirty="0"/>
          </a:p>
        </p:txBody>
      </p:sp>
      <p:pic>
        <p:nvPicPr>
          <p:cNvPr id="2" name="Google Shape;165;p19" descr="image.png">
            <a:extLst>
              <a:ext uri="{FF2B5EF4-FFF2-40B4-BE49-F238E27FC236}">
                <a16:creationId xmlns:a16="http://schemas.microsoft.com/office/drawing/2014/main" id="{4AE5813A-C371-A8DF-D28F-B43271E11E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511717"/>
            <a:ext cx="10414552" cy="42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p19">
            <a:extLst>
              <a:ext uri="{FF2B5EF4-FFF2-40B4-BE49-F238E27FC236}">
                <a16:creationId xmlns:a16="http://schemas.microsoft.com/office/drawing/2014/main" id="{7D2C7CF3-6567-BE05-8D82-7AB3A3FBCA34}"/>
              </a:ext>
            </a:extLst>
          </p:cNvPr>
          <p:cNvSpPr txBox="1"/>
          <p:nvPr/>
        </p:nvSpPr>
        <p:spPr>
          <a:xfrm>
            <a:off x="1015033" y="1954423"/>
            <a:ext cx="8592793" cy="42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RAG tool for chatting with documents</a:t>
            </a:r>
          </a:p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https://notebooklm.google.com/</a:t>
            </a:r>
            <a:endParaRPr lang="en-US" sz="2000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Example: </a:t>
            </a: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https://notebooklm.google.com/notebook/505ee4b1-ad05-4673-a06b-1ec106c2b940</a:t>
            </a:r>
            <a:endParaRPr lang="en-US" sz="2000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Trip to Or</a:t>
            </a: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lando</a:t>
            </a:r>
          </a:p>
          <a:p>
            <a:pPr>
              <a:lnSpc>
                <a:spcPct val="160000"/>
              </a:lnSpc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US" sz="20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https://notebooklm.google.com/notebook/b2b5b290-0f39-4118-8efb-c29061395479</a:t>
            </a:r>
            <a:endParaRPr lang="en-US" sz="2000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lang="en-US" sz="20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6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485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2636393-8C2C-5F03-1B4F-90854CEDA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 descr="image.png">
            <a:extLst>
              <a:ext uri="{FF2B5EF4-FFF2-40B4-BE49-F238E27FC236}">
                <a16:creationId xmlns:a16="http://schemas.microsoft.com/office/drawing/2014/main" id="{D41BCEB9-AE2C-5760-A246-44B6D1A3F4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>
            <a:extLst>
              <a:ext uri="{FF2B5EF4-FFF2-40B4-BE49-F238E27FC236}">
                <a16:creationId xmlns:a16="http://schemas.microsoft.com/office/drawing/2014/main" id="{A502DC23-6A4A-FBF4-27CE-9CF30A2C0557}"/>
              </a:ext>
            </a:extLst>
          </p:cNvPr>
          <p:cNvSpPr txBox="1"/>
          <p:nvPr/>
        </p:nvSpPr>
        <p:spPr>
          <a:xfrm>
            <a:off x="295275" y="2294632"/>
            <a:ext cx="116014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>
              <a:solidFill>
                <a:srgbClr val="1E293B"/>
              </a:solidFill>
              <a:latin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E293B"/>
                </a:solidFill>
                <a:latin typeface="Poppins"/>
                <a:cs typeface="Poppins"/>
                <a:sym typeface="Poppins"/>
              </a:rPr>
              <a:t>Email: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1E293B"/>
                </a:solidFill>
                <a:latin typeface="Poppins"/>
                <a:cs typeface="Poppins"/>
                <a:sym typeface="Poppins"/>
              </a:rPr>
              <a:t>tim@ggc.edu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7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BD6591E-74FC-FB33-EF68-9BDCD7A9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1ACE2F2-73D6-A674-F9FF-AC54AFEA2C8C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Tools and Slides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30C04-4740-978C-6405-84CBCF580D3F}"/>
              </a:ext>
            </a:extLst>
          </p:cNvPr>
          <p:cNvSpPr txBox="1"/>
          <p:nvPr/>
        </p:nvSpPr>
        <p:spPr>
          <a:xfrm>
            <a:off x="672029" y="1462384"/>
            <a:ext cx="108043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Prompt Helper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tacksoo.github.io</a:t>
            </a:r>
            <a:r>
              <a:rPr lang="en-US" sz="2000" dirty="0"/>
              <a:t>/prompt-helper/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Link to Slides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tacksoo</a:t>
            </a:r>
            <a:r>
              <a:rPr lang="en-US" sz="2000" dirty="0"/>
              <a:t>/prompt-helper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42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6F560B4-99B2-131B-00BB-B06294D7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76B0D6BE-E555-C270-22FC-DB97B8012F5D}"/>
              </a:ext>
            </a:extLst>
          </p:cNvPr>
          <p:cNvSpPr txBox="1"/>
          <p:nvPr/>
        </p:nvSpPr>
        <p:spPr>
          <a:xfrm>
            <a:off x="571500" y="1907976"/>
            <a:ext cx="555069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F766E"/>
                </a:solidFill>
                <a:latin typeface="Poppins"/>
                <a:cs typeface="Poppins"/>
                <a:sym typeface="Poppins"/>
              </a:rPr>
              <a:t>A system that infers (predicts) the most likely word (token) based on learned patterns</a:t>
            </a:r>
            <a:endParaRPr dirty="0"/>
          </a:p>
        </p:txBody>
      </p: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818E62BF-56C4-DA90-D63E-F2346C10AA0C}"/>
              </a:ext>
            </a:extLst>
          </p:cNvPr>
          <p:cNvSpPr txBox="1"/>
          <p:nvPr/>
        </p:nvSpPr>
        <p:spPr>
          <a:xfrm>
            <a:off x="571500" y="3016792"/>
            <a:ext cx="52863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As of 2025, frontier models such as GPT-5, Gemini 3, Claude 3.5 Opus, cost hundreds of millions to train and are capable of the following:</a:t>
            </a:r>
            <a:endParaRPr dirty="0"/>
          </a:p>
        </p:txBody>
      </p:sp>
      <p:sp>
        <p:nvSpPr>
          <p:cNvPr id="131" name="Google Shape;131;p16">
            <a:extLst>
              <a:ext uri="{FF2B5EF4-FFF2-40B4-BE49-F238E27FC236}">
                <a16:creationId xmlns:a16="http://schemas.microsoft.com/office/drawing/2014/main" id="{ADA1601C-D34C-CDFA-EC4D-631F4078C25D}"/>
              </a:ext>
            </a:extLst>
          </p:cNvPr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What is a Large Language Model (LLM)?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DE3AE-1AD5-0EFD-8764-460E62777600}"/>
              </a:ext>
            </a:extLst>
          </p:cNvPr>
          <p:cNvSpPr txBox="1"/>
          <p:nvPr/>
        </p:nvSpPr>
        <p:spPr>
          <a:xfrm>
            <a:off x="455094" y="4013988"/>
            <a:ext cx="5144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Intelligence – reasoning, planning, flexible 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Multimodal reasoning and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and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on creative and collaborative roles</a:t>
            </a: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89B0D6D9-D910-538A-61A3-592ABAAC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86" y="1390396"/>
            <a:ext cx="2975429" cy="4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752131" y="3417603"/>
            <a:ext cx="85725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LLMs work by statistically predicting the next most likely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word in a sequence based on the patterns they learned during training.</a:t>
            </a:r>
            <a:endParaRPr sz="1200" dirty="0"/>
          </a:p>
        </p:txBody>
      </p:sp>
      <p:sp>
        <p:nvSpPr>
          <p:cNvPr id="138" name="Google Shape;138;p17"/>
          <p:cNvSpPr/>
          <p:nvPr/>
        </p:nvSpPr>
        <p:spPr>
          <a:xfrm>
            <a:off x="571500" y="4350990"/>
            <a:ext cx="11049000" cy="38100"/>
          </a:xfrm>
          <a:prstGeom prst="roundRect">
            <a:avLst>
              <a:gd name="adj" fmla="val 16667"/>
            </a:avLst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07968" y="4608165"/>
            <a:ext cx="266830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1. Input (Prompt)</a:t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571500" y="5065365"/>
            <a:ext cx="254124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User provides a question or a command.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3343888" y="3044279"/>
            <a:ext cx="266830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2. Training Data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6179808" y="4608165"/>
            <a:ext cx="266830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3. Prediction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243339" y="5065365"/>
            <a:ext cx="254124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Calculates the most statistically probable next word.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9015728" y="3044279"/>
            <a:ext cx="266830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4. Output (Response)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9174509" y="3375704"/>
            <a:ext cx="254124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Generates a coherent, human-like answer word by word.</a:t>
            </a:r>
            <a:endParaRPr dirty="0"/>
          </a:p>
        </p:txBody>
      </p:sp>
      <p:sp>
        <p:nvSpPr>
          <p:cNvPr id="147" name="Google Shape;147;p17"/>
          <p:cNvSpPr/>
          <p:nvPr/>
        </p:nvSpPr>
        <p:spPr>
          <a:xfrm>
            <a:off x="1746870" y="427479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F76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582790" y="427479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F76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7418709" y="427479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F76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0254629" y="427479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F76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990141" y="521696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How does inference work?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40017-CFFF-F5E0-C44C-D666CBEB0166}"/>
              </a:ext>
            </a:extLst>
          </p:cNvPr>
          <p:cNvSpPr txBox="1"/>
          <p:nvPr/>
        </p:nvSpPr>
        <p:spPr>
          <a:xfrm>
            <a:off x="951124" y="1449048"/>
            <a:ext cx="5144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Frontier Models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GPT-5, Gemini 3 Pro, Claude Opus, DeepSeek 3.2, Grok-4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recipe and cookies on a table&#10;&#10;AI-generated content may be incorrect.">
            <a:extLst>
              <a:ext uri="{FF2B5EF4-FFF2-40B4-BE49-F238E27FC236}">
                <a16:creationId xmlns:a16="http://schemas.microsoft.com/office/drawing/2014/main" id="{E29C5DF8-1EEC-8EAF-7E30-21A09700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47" y="185407"/>
            <a:ext cx="2655533" cy="2648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000DA43C-68C7-9E67-FFD6-4F2935903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48A96C2E-173F-6DAA-30BC-23EC0156F8A0}"/>
              </a:ext>
            </a:extLst>
          </p:cNvPr>
          <p:cNvSpPr txBox="1"/>
          <p:nvPr/>
        </p:nvSpPr>
        <p:spPr>
          <a:xfrm>
            <a:off x="571500" y="1676772"/>
            <a:ext cx="55506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Poppins"/>
                <a:ea typeface="Poppins"/>
                <a:cs typeface="Poppins"/>
                <a:sym typeface="Poppins"/>
              </a:rPr>
              <a:t>The Innovator’s Dilemma (Clayton Christensen 1997)</a:t>
            </a:r>
            <a:endParaRPr dirty="0"/>
          </a:p>
        </p:txBody>
      </p:sp>
      <p:sp>
        <p:nvSpPr>
          <p:cNvPr id="181" name="Google Shape;181;p20">
            <a:extLst>
              <a:ext uri="{FF2B5EF4-FFF2-40B4-BE49-F238E27FC236}">
                <a16:creationId xmlns:a16="http://schemas.microsoft.com/office/drawing/2014/main" id="{1C1D761A-2413-7DFF-28CE-D89F7DC56231}"/>
              </a:ext>
            </a:extLst>
          </p:cNvPr>
          <p:cNvSpPr txBox="1"/>
          <p:nvPr/>
        </p:nvSpPr>
        <p:spPr>
          <a:xfrm>
            <a:off x="571500" y="2524555"/>
            <a:ext cx="5286375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Not an easy choice. Called a dilemma because there's no easy answer: ignore disruptive innovations and risk obsolescence, or chase small unprofitable markets and upset your shareholders and best customers</a:t>
            </a:r>
            <a:endParaRPr sz="1600" dirty="0"/>
          </a:p>
        </p:txBody>
      </p:sp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EB7EB207-9EC3-A03B-A070-37E790CFFCFB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Why </a:t>
            </a: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use LLMs?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FC106-2933-E1F8-01E1-3DC2C8665F0B}"/>
              </a:ext>
            </a:extLst>
          </p:cNvPr>
          <p:cNvSpPr txBox="1"/>
          <p:nvPr/>
        </p:nvSpPr>
        <p:spPr>
          <a:xfrm>
            <a:off x="455094" y="4104846"/>
            <a:ext cx="51448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 Wins with LLMs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CarMax automates customer service triage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Sanofi reduces compliance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Colgate-Palmolive automates routine tasks (data entry, scheduling, vendor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Unilever improves customer retention with targeted campaigns</a:t>
            </a:r>
          </a:p>
        </p:txBody>
      </p:sp>
      <p:pic>
        <p:nvPicPr>
          <p:cNvPr id="5" name="Picture 4" descr="A sign outside of a restaurant&#10;&#10;AI-generated content may be incorrect.">
            <a:extLst>
              <a:ext uri="{FF2B5EF4-FFF2-40B4-BE49-F238E27FC236}">
                <a16:creationId xmlns:a16="http://schemas.microsoft.com/office/drawing/2014/main" id="{3E54321E-2C3B-1C14-7019-4FA693DF7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687" y="1422918"/>
            <a:ext cx="3428139" cy="37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A1D30A6-8034-A6EF-0811-F3D5884E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818D57A9-FCDC-D79D-FBB2-291CD71ED2F0}"/>
              </a:ext>
            </a:extLst>
          </p:cNvPr>
          <p:cNvSpPr txBox="1"/>
          <p:nvPr/>
        </p:nvSpPr>
        <p:spPr>
          <a:xfrm>
            <a:off x="809625" y="1526380"/>
            <a:ext cx="947406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Most successful applications of these tools focus on using them as assistants to improve productivity and help accomplish more. </a:t>
            </a:r>
            <a:endParaRPr dirty="0"/>
          </a:p>
        </p:txBody>
      </p:sp>
      <p:sp>
        <p:nvSpPr>
          <p:cNvPr id="131" name="Google Shape;131;p16">
            <a:extLst>
              <a:ext uri="{FF2B5EF4-FFF2-40B4-BE49-F238E27FC236}">
                <a16:creationId xmlns:a16="http://schemas.microsoft.com/office/drawing/2014/main" id="{CB728C91-37BC-ACCD-C046-263DC069432C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Where can these apply this tools? 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2C44-FA52-1F96-35BC-F7FE8E9FCC58}"/>
              </a:ext>
            </a:extLst>
          </p:cNvPr>
          <p:cNvSpPr txBox="1"/>
          <p:nvPr/>
        </p:nvSpPr>
        <p:spPr>
          <a:xfrm>
            <a:off x="693633" y="2364030"/>
            <a:ext cx="51448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Learning, Research, and Planning</a:t>
            </a:r>
          </a:p>
          <a:p>
            <a:r>
              <a:rPr lang="en-US" dirty="0"/>
              <a:t>	Generating ideas and finding related works</a:t>
            </a:r>
          </a:p>
          <a:p>
            <a:r>
              <a:rPr lang="en-US" dirty="0"/>
              <a:t>	Setting up a draft plan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Pattern finding</a:t>
            </a:r>
          </a:p>
          <a:p>
            <a:r>
              <a:rPr lang="en-US" dirty="0"/>
              <a:t>	Generate drawing and figures</a:t>
            </a:r>
          </a:p>
          <a:p>
            <a:r>
              <a:rPr lang="en-US" dirty="0"/>
              <a:t>	Look for errors and inconsistencies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Diagnostics</a:t>
            </a:r>
          </a:p>
          <a:p>
            <a:r>
              <a:rPr lang="en-US" dirty="0"/>
              <a:t>	Ask it to diagnose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Summary and Translation</a:t>
            </a:r>
          </a:p>
          <a:p>
            <a:r>
              <a:rPr lang="en-US" dirty="0"/>
              <a:t>	Tool to help you write</a:t>
            </a:r>
          </a:p>
          <a:p>
            <a:r>
              <a:rPr lang="en-US" dirty="0"/>
              <a:t>	Expand to foreign markets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other tasks</a:t>
            </a:r>
          </a:p>
          <a:p>
            <a:pPr lvl="2"/>
            <a:r>
              <a:rPr lang="en-US" dirty="0"/>
              <a:t>	Responding to upset customers</a:t>
            </a:r>
          </a:p>
          <a:p>
            <a:pPr lvl="2"/>
            <a:r>
              <a:rPr lang="en-US" dirty="0"/>
              <a:t>	Automate social media posting</a:t>
            </a:r>
          </a:p>
          <a:p>
            <a:pPr lvl="2"/>
            <a:r>
              <a:rPr lang="en-US" dirty="0"/>
              <a:t>	</a:t>
            </a:r>
          </a:p>
          <a:p>
            <a:pPr lvl="2"/>
            <a:r>
              <a:rPr lang="en-US" dirty="0"/>
              <a:t>	</a:t>
            </a:r>
          </a:p>
          <a:p>
            <a:pPr lvl="2"/>
            <a:r>
              <a:rPr lang="en-US" dirty="0"/>
              <a:t>	</a:t>
            </a:r>
          </a:p>
        </p:txBody>
      </p:sp>
      <p:pic>
        <p:nvPicPr>
          <p:cNvPr id="3" name="Picture 2" descr="A person sitting at a table with a computer and a person with his head in his hands&#10;&#10;AI-generated content may be incorrect.">
            <a:extLst>
              <a:ext uri="{FF2B5EF4-FFF2-40B4-BE49-F238E27FC236}">
                <a16:creationId xmlns:a16="http://schemas.microsoft.com/office/drawing/2014/main" id="{32C24716-04DD-2C3B-D5C1-08F8556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67" y="2191177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1E63124-DD26-9B25-BE7D-667FB6892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>
            <a:extLst>
              <a:ext uri="{FF2B5EF4-FFF2-40B4-BE49-F238E27FC236}">
                <a16:creationId xmlns:a16="http://schemas.microsoft.com/office/drawing/2014/main" id="{9C71E544-17A8-FEF8-3483-52458432A224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Prompting Terminology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E4B75A-0E3D-A41B-6424-E5424EECD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99" y="1245316"/>
            <a:ext cx="1018926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Prompt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text you feed the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Token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unit LLMs actually “read” (~4 characters or ¾ of a word)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Context Window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How many tokens the model can handle at once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 Prompt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hidden instructions that define the model’s personality/rules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Few-Shot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Giving a few examples in the prompt to teach the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Chain of Thought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Telling the model to “think step by step”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Temperature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Controls randomness (0 = safe/boring, 1+ = creative/wild)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Hallucination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When the model confidently makes stuff up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(Retrieval-Augmented Generation) – Adding real documents/data to the prompt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An LLM that can use tools, loop, and act autonomously</a:t>
            </a:r>
          </a:p>
        </p:txBody>
      </p:sp>
    </p:spTree>
    <p:extLst>
      <p:ext uri="{BB962C8B-B14F-4D97-AF65-F5344CB8AC3E}">
        <p14:creationId xmlns:p14="http://schemas.microsoft.com/office/powerpoint/2010/main" val="310323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1863</Words>
  <Application>Microsoft Macintosh PowerPoint</Application>
  <PresentationFormat>Widescreen</PresentationFormat>
  <Paragraphs>271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Poppins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Tacksoo Im</cp:lastModifiedBy>
  <cp:revision>29</cp:revision>
  <dcterms:modified xsi:type="dcterms:W3CDTF">2025-12-09T17:58:37Z</dcterms:modified>
</cp:coreProperties>
</file>